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4" r:id="rId3"/>
    <p:sldId id="265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7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7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7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7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7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Picture 4" descr="IMG_50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9144000" cy="6858635"/>
          </a:xfrm>
          <a:prstGeom prst="rect">
            <a:avLst/>
          </a:prstGeom>
          <a:effectLst>
            <a:glow rad="127000">
              <a:schemeClr val="accent1">
                <a:alpha val="100000"/>
              </a:schemeClr>
            </a:glow>
          </a:effectLst>
        </p:spPr>
      </p:pic>
      <p:pic>
        <p:nvPicPr>
          <p:cNvPr id="7" name="Picture 6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60000">
            <a:off x="6317615" y="5051425"/>
            <a:ext cx="1055370" cy="1522730"/>
          </a:xfrm>
          <a:prstGeom prst="rect">
            <a:avLst/>
          </a:prstGeom>
        </p:spPr>
      </p:pic>
      <p:pic>
        <p:nvPicPr>
          <p:cNvPr id="8" name="Picture 7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60000">
            <a:off x="7146925" y="3341370"/>
            <a:ext cx="1093470" cy="1640205"/>
          </a:xfrm>
          <a:prstGeom prst="rect">
            <a:avLst/>
          </a:prstGeom>
        </p:spPr>
      </p:pic>
      <p:sp>
        <p:nvSpPr>
          <p:cNvPr id="9" name="Rectangles 8"/>
          <p:cNvSpPr/>
          <p:nvPr/>
        </p:nvSpPr>
        <p:spPr>
          <a:xfrm>
            <a:off x="0" y="-635"/>
            <a:ext cx="9142730" cy="6858635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-787400" y="1007110"/>
            <a:ext cx="9914890" cy="1355090"/>
          </a:xfrm>
          <a:prstGeom prst="rect">
            <a:avLst/>
          </a:prstGeom>
          <a:noFill/>
        </p:spPr>
        <p:txBody>
          <a:bodyPr wrap="square" lIns="457200" tIns="0" rtlCol="0" anchor="t" anchorCtr="1">
            <a:noAutofit/>
          </a:bodyPr>
          <a:p>
            <a:pPr algn="ctr"/>
            <a:r>
              <a:rPr lang="en-US" sz="96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 Bold" panose="020B0704020202020204" charset="0"/>
                <a:cs typeface="Arial Bold" panose="020B0704020202020204" charset="0"/>
              </a:rPr>
              <a:t>HAYLING ISLAND</a:t>
            </a:r>
            <a:endParaRPr lang="en-US" sz="9600" b="1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rial Bold" panose="020B0704020202020204" charset="0"/>
              <a:cs typeface="Arial Bold" panose="020B070402020202020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242570" y="3956685"/>
            <a:ext cx="2641600" cy="3461385"/>
            <a:chOff x="-43" y="7348"/>
            <a:chExt cx="2959" cy="3469"/>
          </a:xfrm>
        </p:grpSpPr>
        <p:pic>
          <p:nvPicPr>
            <p:cNvPr id="11" name="Picture 10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820000">
              <a:off x="963" y="8257"/>
              <a:ext cx="1562" cy="2344"/>
            </a:xfrm>
            <a:prstGeom prst="rect">
              <a:avLst/>
            </a:prstGeom>
          </p:spPr>
        </p:pic>
        <p:pic>
          <p:nvPicPr>
            <p:cNvPr id="12" name="Picture 11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">
              <a:off x="7" y="7348"/>
              <a:ext cx="1562" cy="2492"/>
            </a:xfrm>
            <a:prstGeom prst="rect">
              <a:avLst/>
            </a:prstGeom>
          </p:spPr>
        </p:pic>
        <p:pic>
          <p:nvPicPr>
            <p:cNvPr id="10" name="Picture 9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00000">
              <a:off x="-43" y="8473"/>
              <a:ext cx="1562" cy="2344"/>
            </a:xfrm>
            <a:prstGeom prst="rect">
              <a:avLst/>
            </a:prstGeom>
          </p:spPr>
        </p:pic>
      </p:grpSp>
      <p:sp>
        <p:nvSpPr>
          <p:cNvPr id="16" name="Rectangles 15"/>
          <p:cNvSpPr/>
          <p:nvPr/>
        </p:nvSpPr>
        <p:spPr>
          <a:xfrm>
            <a:off x="9214485" y="0"/>
            <a:ext cx="212725" cy="6859270"/>
          </a:xfrm>
          <a:prstGeom prst="rect">
            <a:avLst/>
          </a:prstGeom>
          <a:solidFill>
            <a:schemeClr val="tx2">
              <a:alpha val="46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7607935" y="-352425"/>
            <a:ext cx="2178685" cy="2208530"/>
            <a:chOff x="11981" y="-555"/>
            <a:chExt cx="2940" cy="2988"/>
          </a:xfrm>
        </p:grpSpPr>
        <p:pic>
          <p:nvPicPr>
            <p:cNvPr id="14" name="Picture 13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3620000">
              <a:off x="12416" y="-72"/>
              <a:ext cx="2070" cy="2940"/>
            </a:xfrm>
            <a:prstGeom prst="rect">
              <a:avLst/>
            </a:prstGeom>
          </p:spPr>
        </p:pic>
        <p:pic>
          <p:nvPicPr>
            <p:cNvPr id="15" name="Picture 14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4940000">
              <a:off x="12432" y="-600"/>
              <a:ext cx="2070" cy="2160"/>
            </a:xfrm>
            <a:prstGeom prst="rect">
              <a:avLst/>
            </a:prstGeom>
          </p:spPr>
        </p:pic>
      </p:grpSp>
      <p:sp>
        <p:nvSpPr>
          <p:cNvPr id="22" name="Text Box 21"/>
          <p:cNvSpPr txBox="1"/>
          <p:nvPr/>
        </p:nvSpPr>
        <p:spPr>
          <a:xfrm>
            <a:off x="9321800" y="888365"/>
            <a:ext cx="2858135" cy="4133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>
                <a:solidFill>
                  <a:schemeClr val="bg1"/>
                </a:solidFill>
              </a:rPr>
              <a:t>HAYLINGS ISLAND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23" name="Text Box 22"/>
          <p:cNvSpPr txBox="1"/>
          <p:nvPr/>
        </p:nvSpPr>
        <p:spPr>
          <a:xfrm>
            <a:off x="9453245" y="1545590"/>
            <a:ext cx="382016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400">
                <a:solidFill>
                  <a:schemeClr val="bg1"/>
                </a:solidFill>
              </a:rPr>
              <a:t>Hayling Island’s Sam’s Sunflowers is a charming seasonal spot where vibrant sunflower fields stretch across the landscape, inviting visitors for a wholesome, nature-filled day out. </a:t>
            </a:r>
            <a:endParaRPr lang="en-US" altLang="en-US" sz="1400">
              <a:solidFill>
                <a:schemeClr val="bg1"/>
              </a:solidFill>
            </a:endParaRPr>
          </a:p>
          <a:p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Pick-your-own sunflowers with stunning backdrops for photos</a:t>
            </a: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Family-friendly activities and open fields to explore</a:t>
            </a: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Local produce and refreshments often available on-site</a:t>
            </a:r>
            <a:endParaRPr lang="en-US" alt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>
      <p:transition spd="slow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Picture 4" descr="IMG_505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9144000" cy="6858635"/>
          </a:xfrm>
          <a:prstGeom prst="rect">
            <a:avLst/>
          </a:prstGeom>
          <a:effectLst>
            <a:glow rad="127000">
              <a:schemeClr val="accent1">
                <a:alpha val="100000"/>
              </a:schemeClr>
            </a:glow>
          </a:effectLst>
        </p:spPr>
      </p:pic>
      <p:pic>
        <p:nvPicPr>
          <p:cNvPr id="7" name="Picture 6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60000">
            <a:off x="6317615" y="5051425"/>
            <a:ext cx="1055370" cy="1522730"/>
          </a:xfrm>
          <a:prstGeom prst="rect">
            <a:avLst/>
          </a:prstGeom>
        </p:spPr>
      </p:pic>
      <p:pic>
        <p:nvPicPr>
          <p:cNvPr id="8" name="Picture 7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60000">
            <a:off x="7146925" y="3341370"/>
            <a:ext cx="1093470" cy="164020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-10092055" y="1007110"/>
            <a:ext cx="9914890" cy="1355090"/>
          </a:xfrm>
          <a:prstGeom prst="rect">
            <a:avLst/>
          </a:prstGeom>
          <a:noFill/>
        </p:spPr>
        <p:txBody>
          <a:bodyPr wrap="square" lIns="457200" tIns="0" rtlCol="0" anchor="t" anchorCtr="1">
            <a:noAutofit/>
          </a:bodyPr>
          <a:p>
            <a:pPr algn="ctr"/>
            <a:r>
              <a:rPr lang="en-US" sz="9600" b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 Bold" panose="020B0704020202020204" charset="0"/>
                <a:cs typeface="Arial Bold" panose="020B0704020202020204" charset="0"/>
              </a:rPr>
              <a:t>HAYLING ISLAND</a:t>
            </a:r>
            <a:endParaRPr lang="en-US" sz="9600" b="1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rial Bold" panose="020B0704020202020204" charset="0"/>
              <a:cs typeface="Arial Bold" panose="020B070402020202020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438150" y="4765040"/>
            <a:ext cx="2641600" cy="3461385"/>
            <a:chOff x="-43" y="7348"/>
            <a:chExt cx="2959" cy="3469"/>
          </a:xfrm>
        </p:grpSpPr>
        <p:pic>
          <p:nvPicPr>
            <p:cNvPr id="11" name="Picture 10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820000">
              <a:off x="963" y="8257"/>
              <a:ext cx="1562" cy="2344"/>
            </a:xfrm>
            <a:prstGeom prst="rect">
              <a:avLst/>
            </a:prstGeom>
          </p:spPr>
        </p:pic>
        <p:pic>
          <p:nvPicPr>
            <p:cNvPr id="12" name="Picture 11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">
              <a:off x="7" y="7348"/>
              <a:ext cx="1562" cy="2492"/>
            </a:xfrm>
            <a:prstGeom prst="rect">
              <a:avLst/>
            </a:prstGeom>
          </p:spPr>
        </p:pic>
        <p:pic>
          <p:nvPicPr>
            <p:cNvPr id="10" name="Picture 9" descr="ChatGPT Image Apr 14, 2025, 03_39_14 PM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100000">
              <a:off x="-43" y="8473"/>
              <a:ext cx="1562" cy="2344"/>
            </a:xfrm>
            <a:prstGeom prst="rect">
              <a:avLst/>
            </a:prstGeom>
          </p:spPr>
        </p:pic>
      </p:grpSp>
      <p:sp>
        <p:nvSpPr>
          <p:cNvPr id="2" name="Rectangles 1"/>
          <p:cNvSpPr/>
          <p:nvPr/>
        </p:nvSpPr>
        <p:spPr>
          <a:xfrm>
            <a:off x="4532630" y="-1270"/>
            <a:ext cx="4611370" cy="6859270"/>
          </a:xfrm>
          <a:prstGeom prst="rect">
            <a:avLst/>
          </a:prstGeom>
          <a:solidFill>
            <a:schemeClr val="tx2">
              <a:alpha val="46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US"/>
          </a:p>
        </p:txBody>
      </p:sp>
      <p:pic>
        <p:nvPicPr>
          <p:cNvPr id="15" name="Picture 14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940000">
            <a:off x="7894320" y="-381000"/>
            <a:ext cx="1314450" cy="13716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229860" y="1108710"/>
            <a:ext cx="2858135" cy="4133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>
                <a:solidFill>
                  <a:schemeClr val="bg1"/>
                </a:solidFill>
              </a:rPr>
              <a:t>HAYLINGS ISLAND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4749165" y="1626870"/>
            <a:ext cx="382016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400">
                <a:solidFill>
                  <a:schemeClr val="bg1"/>
                </a:solidFill>
              </a:rPr>
              <a:t>Hayling Island’s Sam’s Sunflowers is a charming seasonal spot where vibrant sunflower fields stretch across the landscape, inviting visitors for a wholesome, nature-filled day out. </a:t>
            </a:r>
            <a:endParaRPr lang="en-US" altLang="en-US" sz="1400">
              <a:solidFill>
                <a:schemeClr val="bg1"/>
              </a:solidFill>
            </a:endParaRPr>
          </a:p>
          <a:p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Pick-your-own sunflowers with stunning backdrops for photos</a:t>
            </a: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Family-friendly activities and open fields to explore</a:t>
            </a: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endParaRPr lang="en-US" altLang="en-US" sz="1400">
              <a:solidFill>
                <a:schemeClr val="bg1"/>
              </a:solidFill>
            </a:endParaRPr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lang="en-US" altLang="en-US" sz="1400">
                <a:solidFill>
                  <a:schemeClr val="bg1"/>
                </a:solidFill>
              </a:rPr>
              <a:t>Local produce and refreshments often available on-site</a:t>
            </a:r>
            <a:endParaRPr lang="en-US" altLang="en-US" sz="1400">
              <a:solidFill>
                <a:schemeClr val="bg1"/>
              </a:solidFill>
            </a:endParaRPr>
          </a:p>
        </p:txBody>
      </p:sp>
      <p:pic>
        <p:nvPicPr>
          <p:cNvPr id="14" name="Picture 13" descr="ChatGPT Image Apr 14, 2025, 03_39_1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3620000">
            <a:off x="7864475" y="-160655"/>
            <a:ext cx="1373505" cy="1950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4000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752</Words>
  <Application>WPS Presentation</Application>
  <PresentationFormat>On-screen Show (4:3)</PresentationFormat>
  <Paragraphs>24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35" baseType="lpstr">
      <vt:lpstr>Arial</vt:lpstr>
      <vt:lpstr>SimSun</vt:lpstr>
      <vt:lpstr>Wingdings</vt:lpstr>
      <vt:lpstr>Arial</vt:lpstr>
      <vt:lpstr>Calibri</vt:lpstr>
      <vt:lpstr>Helvetica Neue</vt:lpstr>
      <vt:lpstr>Microsoft YaHei</vt:lpstr>
      <vt:lpstr>汉仪旗黑</vt:lpstr>
      <vt:lpstr>Arial Unicode MS</vt:lpstr>
      <vt:lpstr>汉仪书宋二KW</vt:lpstr>
      <vt:lpstr>Menlo Regular</vt:lpstr>
      <vt:lpstr>Geneva</vt:lpstr>
      <vt:lpstr>Verdana Regular</vt:lpstr>
      <vt:lpstr>Euphemia UCAS Bold</vt:lpstr>
      <vt:lpstr>Webdings</vt:lpstr>
      <vt:lpstr>Telugu MN Regular</vt:lpstr>
      <vt:lpstr>Helvetica Regular</vt:lpstr>
      <vt:lpstr>Heiti SC Light</vt:lpstr>
      <vt:lpstr>Herculanum</vt:lpstr>
      <vt:lpstr>Andale Mono</vt:lpstr>
      <vt:lpstr>Times New Roman Regular</vt:lpstr>
      <vt:lpstr>Damascus Regular</vt:lpstr>
      <vt:lpstr>Helvetica Oblique</vt:lpstr>
      <vt:lpstr>Helvetica Light</vt:lpstr>
      <vt:lpstr>Helvetica Light Oblique</vt:lpstr>
      <vt:lpstr>Helvetica Bold</vt:lpstr>
      <vt:lpstr>Helvetica Bold Oblique</vt:lpstr>
      <vt:lpstr>Helvetica</vt:lpstr>
      <vt:lpstr>Arial Regular</vt:lpstr>
      <vt:lpstr>Arial Italic</vt:lpstr>
      <vt:lpstr>Arial Bold</vt:lpstr>
      <vt:lpstr>Arial Bold Italic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karishmakumar</cp:lastModifiedBy>
  <cp:revision>16</cp:revision>
  <dcterms:created xsi:type="dcterms:W3CDTF">2025-04-14T15:55:57Z</dcterms:created>
  <dcterms:modified xsi:type="dcterms:W3CDTF">2025-04-14T15:55:57Z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8B15A04BC6A270940D30FD67794AD0D3_43</vt:lpwstr>
  </property>
  <property fmtid="{D5CDD505-2E9C-101B-9397-08002B2CF9AE}" pid="3" name="KSOProductBuildVer">
    <vt:lpwstr>1033-6.12.2.8699</vt:lpwstr>
  </property>
</Properties>
</file>

<file path=docProps/thumbnail.jpeg>
</file>